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8" r:id="rId3"/>
    <p:sldId id="273" r:id="rId4"/>
    <p:sldId id="258" r:id="rId5"/>
    <p:sldId id="260" r:id="rId6"/>
    <p:sldId id="266" r:id="rId7"/>
    <p:sldId id="267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E6016C-72C0-4267-9341-FBF6203A7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63323"/>
            <a:ext cx="8991600" cy="1692771"/>
          </a:xfrm>
        </p:spPr>
        <p:txBody>
          <a:bodyPr>
            <a:normAutofit/>
          </a:bodyPr>
          <a:lstStyle/>
          <a:p>
            <a:r>
              <a:rPr lang="nl-NL"/>
              <a:t>Deskundigheid en organisatie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64A6BD6-B73B-4CE9-96B3-C6865E1F1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9220" y="5374888"/>
            <a:ext cx="3995955" cy="758282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chemeClr val="bg1"/>
                </a:solidFill>
              </a:rPr>
              <a:t>Les twee periode 7</a:t>
            </a:r>
          </a:p>
        </p:txBody>
      </p:sp>
    </p:spTree>
    <p:extLst>
      <p:ext uri="{BB962C8B-B14F-4D97-AF65-F5344CB8AC3E}">
        <p14:creationId xmlns:p14="http://schemas.microsoft.com/office/powerpoint/2010/main" val="101711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C2EBDA-0733-41D0-8AF4-E2CFA7AAF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634938"/>
            <a:ext cx="9144000" cy="1588127"/>
          </a:xfrm>
          <a:solidFill>
            <a:srgbClr val="FFFFFF"/>
          </a:solidFill>
          <a:ln w="279400" cap="sq" cmpd="thinThick">
            <a:solidFill>
              <a:srgbClr val="FFFFFF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4800" b="1" kern="1200" cap="all" spc="200" baseline="0">
                <a:latin typeface="+mj-lt"/>
                <a:ea typeface="+mj-ea"/>
                <a:cs typeface="+mj-cs"/>
              </a:rPr>
              <a:t>Energizer Liften </a:t>
            </a:r>
          </a:p>
        </p:txBody>
      </p:sp>
    </p:spTree>
    <p:extLst>
      <p:ext uri="{BB962C8B-B14F-4D97-AF65-F5344CB8AC3E}">
        <p14:creationId xmlns:p14="http://schemas.microsoft.com/office/powerpoint/2010/main" val="130681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CEEBC0-9371-4AF7-A1F0-E0838AB21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1075" y="1692782"/>
            <a:ext cx="4619625" cy="807720"/>
          </a:xfrm>
        </p:spPr>
        <p:txBody>
          <a:bodyPr>
            <a:normAutofit/>
          </a:bodyPr>
          <a:lstStyle/>
          <a:p>
            <a:r>
              <a:rPr lang="nl-NL" sz="2400" b="1" dirty="0"/>
              <a:t>Visie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24FF61-5214-44DA-92B6-3A7D35F1A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7750" y="2576352"/>
            <a:ext cx="5048250" cy="2943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200" b="1" dirty="0"/>
              <a:t>   Waar gaan we voor? (toekomst)</a:t>
            </a:r>
          </a:p>
          <a:p>
            <a:r>
              <a:rPr lang="nl-NL" sz="2400" u="sng" dirty="0"/>
              <a:t>WAT</a:t>
            </a:r>
            <a:r>
              <a:rPr lang="nl-NL" sz="2400" dirty="0"/>
              <a:t> wil je bereiken als organisatie?</a:t>
            </a:r>
          </a:p>
          <a:p>
            <a:endParaRPr lang="nl-NL" sz="2200" b="1" dirty="0"/>
          </a:p>
          <a:p>
            <a:pPr marL="0" indent="0">
              <a:buNone/>
            </a:pPr>
            <a:endParaRPr lang="nl-NL" sz="2200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C822A2E-C721-44DC-859F-C65099074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4625" y="2096642"/>
            <a:ext cx="4786884" cy="3226306"/>
          </a:xfrm>
        </p:spPr>
        <p:txBody>
          <a:bodyPr>
            <a:normAutofit/>
          </a:bodyPr>
          <a:lstStyle/>
          <a:p>
            <a:endParaRPr lang="nl-NL" sz="2200" b="1" dirty="0"/>
          </a:p>
          <a:p>
            <a:pPr marL="0" indent="0">
              <a:buNone/>
            </a:pPr>
            <a:r>
              <a:rPr lang="nl-NL" sz="2200" b="1" dirty="0"/>
              <a:t>   Waar staan we voor?</a:t>
            </a:r>
          </a:p>
          <a:p>
            <a:r>
              <a:rPr lang="nl-NL" sz="2400" u="sng" dirty="0"/>
              <a:t>HOE</a:t>
            </a:r>
            <a:r>
              <a:rPr lang="nl-NL" sz="2400" dirty="0"/>
              <a:t> ga je de visie bereiken?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9F0DA4E6-964A-4685-83D9-1E3D337565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85916" y="1796415"/>
            <a:ext cx="4270248" cy="704087"/>
          </a:xfrm>
        </p:spPr>
        <p:txBody>
          <a:bodyPr>
            <a:normAutofit/>
          </a:bodyPr>
          <a:lstStyle/>
          <a:p>
            <a:r>
              <a:rPr lang="nl-NL" sz="2400" b="1" dirty="0"/>
              <a:t>missie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F496CB-2891-4153-A39F-957C1EFB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136" y="364617"/>
            <a:ext cx="5941314" cy="949833"/>
          </a:xfrm>
        </p:spPr>
        <p:txBody>
          <a:bodyPr/>
          <a:lstStyle/>
          <a:p>
            <a:r>
              <a:rPr lang="nl-NL" dirty="0"/>
              <a:t>Terugblik vorige week</a:t>
            </a:r>
          </a:p>
        </p:txBody>
      </p:sp>
      <p:pic>
        <p:nvPicPr>
          <p:cNvPr id="1026" name="Picture 2" descr="Afbeeldingsresultaat voor leger missie">
            <a:extLst>
              <a:ext uri="{FF2B5EF4-FFF2-40B4-BE49-F238E27FC236}">
                <a16:creationId xmlns:a16="http://schemas.microsoft.com/office/drawing/2014/main" id="{2132D0E5-427C-4E12-9B4B-5A23EBD74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268615"/>
            <a:ext cx="3342372" cy="222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bril">
            <a:extLst>
              <a:ext uri="{FF2B5EF4-FFF2-40B4-BE49-F238E27FC236}">
                <a16:creationId xmlns:a16="http://schemas.microsoft.com/office/drawing/2014/main" id="{E81B1A6D-2D67-4D73-B78B-1045D7485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7" y="4268614"/>
            <a:ext cx="3114675" cy="222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97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322F38BC-D98D-4D85-8CF7-BA70EEDEDD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5A12C2-025D-474A-A04D-C4CF42486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353311"/>
            <a:ext cx="5862827" cy="1239894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58BE41-0812-40C4-8F3C-1BBF38752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237" y="3554229"/>
            <a:ext cx="5242560" cy="123989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FFFFF"/>
                </a:solidFill>
              </a:rPr>
              <a:t>Beleid en beleidscyclus</a:t>
            </a:r>
            <a:endParaRPr lang="en-US" sz="3600" b="1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501A2F0-90BE-4D86-9A8A-4390413F7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640080"/>
            <a:ext cx="401726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0F5EB4E-25CD-44CC-AF95-30C925342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1" y="802767"/>
            <a:ext cx="368503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D6C7B9A-3534-40E2-9EDD-8CC54EEB6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0811" y="1749171"/>
            <a:ext cx="3044952" cy="30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1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DA1E4-0660-46F8-8034-A7FC83FDD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1481" y="601039"/>
            <a:ext cx="5925310" cy="1174991"/>
          </a:xfrm>
        </p:spPr>
        <p:txBody>
          <a:bodyPr>
            <a:normAutofit/>
          </a:bodyPr>
          <a:lstStyle/>
          <a:p>
            <a:r>
              <a:rPr lang="nl-NL" sz="2400" b="1" dirty="0"/>
              <a:t>beleid/beleidsplan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6ABA36-7A78-48A0-8318-206E3D1F25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272" r="23568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60AFDD-290E-45DA-99EE-90B26314D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9148" y="2476304"/>
            <a:ext cx="7209977" cy="3780657"/>
          </a:xfrm>
        </p:spPr>
        <p:txBody>
          <a:bodyPr>
            <a:normAutofit/>
          </a:bodyPr>
          <a:lstStyle/>
          <a:p>
            <a:pPr algn="ctr"/>
            <a:r>
              <a:rPr lang="nl-NL" sz="2400" b="1" dirty="0"/>
              <a:t>Het beleid </a:t>
            </a:r>
            <a:r>
              <a:rPr lang="nl-NL" sz="2400" dirty="0"/>
              <a:t>geeft aan hoe de organisatie de missie kan bereiken. </a:t>
            </a:r>
          </a:p>
          <a:p>
            <a:pPr marL="0" indent="0" algn="ctr">
              <a:buNone/>
            </a:pPr>
            <a:r>
              <a:rPr lang="nl-NL" sz="2400" dirty="0"/>
              <a:t>Voorbeeld: langdurige relatie met cliënten </a:t>
            </a:r>
          </a:p>
          <a:p>
            <a:pPr marL="0" indent="0" algn="ctr">
              <a:buNone/>
            </a:pPr>
            <a:endParaRPr lang="nl-NL" sz="2400" dirty="0"/>
          </a:p>
          <a:p>
            <a:pPr algn="ctr"/>
            <a:r>
              <a:rPr lang="nl-NL" sz="2400" b="1" dirty="0"/>
              <a:t>Het beleidsplan </a:t>
            </a:r>
            <a:r>
              <a:rPr lang="nl-NL" sz="2400" dirty="0"/>
              <a:t>geeft aan op welke manier de organisatie haar doelen wil bereiken. </a:t>
            </a:r>
          </a:p>
          <a:p>
            <a:pPr algn="ctr"/>
            <a:r>
              <a:rPr lang="nl-NL" sz="2400" i="1" dirty="0"/>
              <a:t>Dit staat dus in een beleidsplan!</a:t>
            </a:r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432988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FDF7C-8BEA-4535-9B52-14D043FB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8898" y="385763"/>
            <a:ext cx="6954203" cy="995362"/>
          </a:xfrm>
        </p:spPr>
        <p:txBody>
          <a:bodyPr>
            <a:normAutofit/>
          </a:bodyPr>
          <a:lstStyle/>
          <a:p>
            <a:r>
              <a:rPr lang="nl-NL" sz="2400" dirty="0"/>
              <a:t>Verdieping: Top-down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8E3CDD-07F9-466B-B433-2FE3ECE0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8063" y="1562100"/>
            <a:ext cx="8715873" cy="5210175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nl-NL" sz="2000" b="1" dirty="0"/>
          </a:p>
          <a:p>
            <a:pPr marL="0" indent="0" algn="ctr">
              <a:lnSpc>
                <a:spcPct val="90000"/>
              </a:lnSpc>
              <a:buNone/>
            </a:pPr>
            <a:r>
              <a:rPr lang="nl-NL" sz="2000" b="1" dirty="0"/>
              <a:t>Bij een Top-downbeleid neemt het management het initiatief om vanuit de visie en de missie van de organisatie een beleidsvoorstel te doen. </a:t>
            </a:r>
          </a:p>
          <a:p>
            <a:pPr>
              <a:lnSpc>
                <a:spcPct val="90000"/>
              </a:lnSpc>
            </a:pPr>
            <a:endParaRPr lang="nl-NL" sz="2000" dirty="0"/>
          </a:p>
          <a:p>
            <a:pPr marL="0" indent="0">
              <a:lnSpc>
                <a:spcPct val="90000"/>
              </a:lnSpc>
              <a:buNone/>
            </a:pPr>
            <a:r>
              <a:rPr lang="nl-NL" sz="2000" b="1" dirty="0"/>
              <a:t>Voordelen: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l-NL" sz="2000" dirty="0"/>
              <a:t>Het beleid past bij de missie en visie van het beleid, omdat het van hieruit wordt ontwikkeld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l-NL" sz="2000" dirty="0"/>
              <a:t>Het management heeft in het proces de meeste inspraak. Hiermee voorkom je dat medewerkers een plan opstellen dat veel tijd kost. Waarmee het management vervolgens niet mee akkoord gaat. 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nl-NL" sz="2000" dirty="0"/>
          </a:p>
          <a:p>
            <a:pPr marL="0" indent="0">
              <a:lnSpc>
                <a:spcPct val="90000"/>
              </a:lnSpc>
              <a:buNone/>
            </a:pPr>
            <a:r>
              <a:rPr lang="nl-NL" sz="2000" b="1" dirty="0"/>
              <a:t>Nadelen: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 sz="2000" dirty="0"/>
              <a:t>- Medewerkers voelen zich minder betrokken en het management neemt alle beslissingen formeel (officieel volgens de regels) dit kost veel tijd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57346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61799-27DE-480D-B013-732E0F039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4954" y="240997"/>
            <a:ext cx="5925310" cy="817242"/>
          </a:xfrm>
        </p:spPr>
        <p:txBody>
          <a:bodyPr>
            <a:normAutofit/>
          </a:bodyPr>
          <a:lstStyle/>
          <a:p>
            <a:r>
              <a:rPr lang="nl-NL" sz="2400"/>
              <a:t>Bottom- up beleid </a:t>
            </a:r>
            <a:endParaRPr lang="nl-NL" sz="2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0409FDE-AF24-4400-BBAA-60C2704CFD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714" r="15955" b="-1"/>
          <a:stretch/>
        </p:blipFill>
        <p:spPr>
          <a:xfrm>
            <a:off x="20" y="10"/>
            <a:ext cx="3575387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63A5D9-11CE-4F0E-B53C-0F989806C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3083" y="1426261"/>
            <a:ext cx="8209052" cy="530331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nl-NL" sz="2000" b="1"/>
              <a:t>Een bottom-up beleid ontstaat vaak wanneer medewerkers problemen op de werkvloer ervaren. </a:t>
            </a:r>
          </a:p>
          <a:p>
            <a:pPr marL="0" indent="0">
              <a:lnSpc>
                <a:spcPct val="90000"/>
              </a:lnSpc>
              <a:buNone/>
            </a:pPr>
            <a:endParaRPr lang="nl-NL" sz="2000"/>
          </a:p>
          <a:p>
            <a:pPr marL="0" indent="0">
              <a:lnSpc>
                <a:spcPct val="90000"/>
              </a:lnSpc>
              <a:buNone/>
            </a:pPr>
            <a:r>
              <a:rPr lang="nl-NL" sz="2000" b="1"/>
              <a:t>Voordelen: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l-NL" sz="2000"/>
              <a:t>Je maakt gebruik van kennis, vaardigheden en visie van medewerkers, hierdoor creëer je betrokkenheid.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l-NL" sz="2000"/>
              <a:t>Het beleid past bij de behoeften en visie van medewerkers, waardoor de uitvoering eerder succesvol is.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nl-NL" sz="2000"/>
          </a:p>
          <a:p>
            <a:pPr marL="0" indent="0">
              <a:lnSpc>
                <a:spcPct val="90000"/>
              </a:lnSpc>
              <a:buNone/>
            </a:pPr>
            <a:r>
              <a:rPr lang="nl-NL" sz="2000" b="1"/>
              <a:t>Nadelen: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l-NL" sz="2000"/>
              <a:t>Er ontstaat wildgroei, allerlei ideeën die niet tot een goed beleidsvoorstel komen.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nl-NL" sz="2000"/>
              <a:t>Hoge verwachtingen onder medewerkers, teleurstelling als het management niet akkoord gaat met de input. 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61264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8F9CF0-E899-4636-BEA0-93F80B812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599" y="4892040"/>
            <a:ext cx="7729728" cy="1188720"/>
          </a:xfrm>
        </p:spPr>
        <p:txBody>
          <a:bodyPr vert="horz" lIns="182880" tIns="182880" rIns="182880" bIns="182880" rtlCol="0" anchor="ctr" anchorCtr="1">
            <a:normAutofit/>
          </a:bodyPr>
          <a:lstStyle/>
          <a:p>
            <a:r>
              <a:rPr lang="en-US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Opdracht 11 – Beleid opstellen</a:t>
            </a:r>
          </a:p>
        </p:txBody>
      </p:sp>
      <p:pic>
        <p:nvPicPr>
          <p:cNvPr id="4" name="Picture 3" descr="Afbeelding met geel, zitten, tafel, man&#10;&#10;Automatisch gegenereerde beschrijving">
            <a:extLst>
              <a:ext uri="{FF2B5EF4-FFF2-40B4-BE49-F238E27FC236}">
                <a16:creationId xmlns:a16="http://schemas.microsoft.com/office/drawing/2014/main" id="{57735FFF-1820-4E3C-87B5-037EE638BD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46" b="3654"/>
          <a:stretch/>
        </p:blipFill>
        <p:spPr>
          <a:xfrm>
            <a:off x="20" y="10"/>
            <a:ext cx="12191980" cy="457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750123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282</Words>
  <Application>Microsoft Office PowerPoint</Application>
  <PresentationFormat>Breedbeeld</PresentationFormat>
  <Paragraphs>40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Pakket</vt:lpstr>
      <vt:lpstr>Deskundigheid en organisatie</vt:lpstr>
      <vt:lpstr>Energizer Liften </vt:lpstr>
      <vt:lpstr>Terugblik vorige week</vt:lpstr>
      <vt:lpstr>Vandaag</vt:lpstr>
      <vt:lpstr>beleid/beleidsplan</vt:lpstr>
      <vt:lpstr>Verdieping: Top-down</vt:lpstr>
      <vt:lpstr>Bottom- up beleid </vt:lpstr>
      <vt:lpstr>Opdracht 11 – Beleid opstellen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organisatie</dc:title>
  <dc:creator>Dana Wolters</dc:creator>
  <cp:lastModifiedBy>Myrthe Langeveld</cp:lastModifiedBy>
  <cp:revision>8</cp:revision>
  <dcterms:created xsi:type="dcterms:W3CDTF">2020-02-17T10:10:18Z</dcterms:created>
  <dcterms:modified xsi:type="dcterms:W3CDTF">2020-02-24T14:01:11Z</dcterms:modified>
</cp:coreProperties>
</file>